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4" r:id="rId3"/>
    <p:sldId id="265" r:id="rId4"/>
    <p:sldId id="276" r:id="rId5"/>
    <p:sldId id="257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8" r:id="rId14"/>
    <p:sldId id="269" r:id="rId15"/>
    <p:sldId id="264" r:id="rId16"/>
    <p:sldId id="272" r:id="rId17"/>
    <p:sldId id="271" r:id="rId18"/>
    <p:sldId id="273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0" autoAdjust="0"/>
    <p:restoredTop sz="86364" autoAdjust="0"/>
  </p:normalViewPr>
  <p:slideViewPr>
    <p:cSldViewPr>
      <p:cViewPr varScale="1">
        <p:scale>
          <a:sx n="98" d="100"/>
          <a:sy n="98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14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FD1FBC-6F69-40B1-9252-22147AE25D76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F2661A-0361-4E0A-A09B-25C9A0F65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39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D6C33D3-CE8F-495F-9D48-95D4EA87D1F1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Here I wanted to highlight the standard precipitation types.  (Rain, snow, and thunderstorms)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0A2DE9C-81DB-4DBE-8D6C-3E28150D8957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Here I wanted to highlight the standard precipitation types.  (Rain, snow, and thunderstorms)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D4931DA8-8268-4418-9341-FA0DD0AFE203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71DA4F2-DA44-4F85-ADA4-F712C47B71AF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8F22D77-4721-4536-82EC-024ED8F2851C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528B847E-3C9A-4567-80B2-BCA1F686F2FB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F338FEA-575D-461D-8699-364EDD17A01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Only concerned with the first 2 pieces of the ugly string.  In the future, visibility or intensity could be incorporated.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D6A43283-7516-4E66-8479-7FD56104F28A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Hourly edited observations</a:t>
            </a:r>
          </a:p>
          <a:p>
            <a:r>
              <a:rPr lang="en-US" smtClean="0"/>
              <a:t>40dBZ for convective dataset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EFA2801-7E78-43FC-AE5D-63DD5771AA2C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Showing this slide before the assumptions so that audience will be familiar with terms used in the assumption section.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38BDCDF8-AD2E-411B-BCF4-9571BF19C91C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</a:pPr>
            <a:r>
              <a:rPr lang="en-US" smtClean="0"/>
              <a:t>Not all observation are scored.  If an observation doesn’t have a forecast in that chosen probability range, then it is ignored.  Meaning in the end, a lot of observations can be missed.</a:t>
            </a:r>
          </a:p>
          <a:p>
            <a:pPr marL="228600" indent="-228600">
              <a:buFontTx/>
              <a:buAutoNum type="arabicPeriod"/>
            </a:pPr>
            <a:r>
              <a:rPr lang="en-US" smtClean="0"/>
              <a:t>Double penalty for a false alarm and missing another type of event.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17D46D4-4EEA-4057-B77A-214D279F33E8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Hourly edited observations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3EA38FA4-9FF6-4526-B3AC-EE7CEAF38FC6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CC77961-6513-4687-8D38-D5BC744FBB32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496F2E-0BAF-4498-8703-F6FDFABA45BD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688448-6263-436F-A58D-42BB4A9A19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6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8BAD5-63C4-4620-B0E3-97CE7C199C49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5FA11-5B4A-46C1-AD28-F63C97AB8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4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BC1B-6065-44BD-BE90-507FF8E927AA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EC1A-15E7-4224-95D3-5C571C85F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0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843F-F0CB-4F75-B1AE-1F477412780F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18474-7CE3-4118-8E67-3A35BFA4D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1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76D17B-6213-4B73-9746-97893DF34D9A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584E65-280F-4317-AF42-FF7F81DAE7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99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7A40E9-1D99-404C-84BB-329D879D09EB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6FEC43-6C4F-48BC-AAED-9F9EF5E0C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35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28F7D-659C-4AD9-A593-B0DECE7ED37F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272EAD-0E5A-493D-B150-B3D4456516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93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C91-B537-47B0-89EE-4E336C4A2C95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12B75C-E040-4045-8AD3-AA70C53AE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7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6535C-3EB6-4BDD-AFA4-FE03AE47A35E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7515-88CF-47F2-8B22-B66F00191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6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B127D4-8BFC-4E5A-8404-F2F12F2E2CAC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8E230-3849-48FA-9DB1-B8E019260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07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1A6D16-58B7-4704-8C7F-F28518EEFA0C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3754D0-F597-435E-8CAE-952E7E4C7D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94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A07791-35A7-4C18-9039-E0BFA911A4EC}" type="datetimeFigureOut">
              <a:rPr lang="en-US"/>
              <a:pPr>
                <a:defRPr/>
              </a:pPr>
              <a:t>9/7/2011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43FD71-6C55-40ED-BEDD-B036CC8D95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7" r:id="rId2"/>
    <p:sldLayoutId id="2147483972" r:id="rId3"/>
    <p:sldLayoutId id="2147483973" r:id="rId4"/>
    <p:sldLayoutId id="2147483974" r:id="rId5"/>
    <p:sldLayoutId id="2147483975" r:id="rId6"/>
    <p:sldLayoutId id="2147483968" r:id="rId7"/>
    <p:sldLayoutId id="2147483976" r:id="rId8"/>
    <p:sldLayoutId id="2147483977" r:id="rId9"/>
    <p:sldLayoutId id="2147483969" r:id="rId10"/>
    <p:sldLayoutId id="21474839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NDFD Weather Element </a:t>
            </a:r>
            <a:br>
              <a:rPr lang="en-US" dirty="0" smtClean="0"/>
            </a:br>
            <a:r>
              <a:rPr lang="en-US" dirty="0" smtClean="0"/>
              <a:t>(“ugly string”) Verification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en-US" dirty="0" smtClean="0"/>
              <a:t>Paul Fajman</a:t>
            </a:r>
          </a:p>
          <a:p>
            <a:pPr marR="0" eaLnBrk="1" hangingPunct="1">
              <a:buFont typeface="Arial" charset="0"/>
              <a:buNone/>
            </a:pPr>
            <a:r>
              <a:rPr lang="en-US" dirty="0" smtClean="0"/>
              <a:t>NOAA/NWS/MDL</a:t>
            </a:r>
          </a:p>
          <a:p>
            <a:pPr marR="0" eaLnBrk="1" hangingPunct="1">
              <a:buFont typeface="Arial" charset="0"/>
              <a:buNone/>
            </a:pPr>
            <a:r>
              <a:rPr lang="en-US" dirty="0" smtClean="0"/>
              <a:t>September 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Observations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smtClean="0"/>
              <a:t>5. Observations reported to be within sight of the observation location do not verify a forecast as a hit.  </a:t>
            </a:r>
            <a:br>
              <a:rPr lang="en-US" sz="2000" dirty="0" smtClean="0"/>
            </a:br>
            <a:r>
              <a:rPr lang="en-US" sz="2000" dirty="0" smtClean="0"/>
              <a:t>(e.g. 40 = VCFG Fog between 5-10 miles from the station.)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smtClean="0"/>
              <a:t>6. Dust, mist, spray, tornado, and blowing spray are considered no weather observations.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smtClean="0"/>
              <a:t>7. If a forecast is considered a false alarm, the observation is not always considered a miss.  No weather and unknown precipitation observations are not counted as misses.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smtClean="0"/>
              <a:t>8. When the coded observation is ambiguous, only the most likely precipitation type is considered the missed observation.  In most cases, this applies to coded observations 68 (light rain/snow/drizzle mix) and 69 (moderate or heavy mix). </a:t>
            </a:r>
            <a:endParaRPr lang="en-U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Default setting: Analyze entire month of data for both the 00Z and 12Z cycle, for all locations, for all forecast projections, using all weather strings (except </a:t>
            </a:r>
            <a:r>
              <a:rPr lang="en-US" sz="2800" dirty="0" err="1" smtClean="0"/>
              <a:t>NoWx</a:t>
            </a:r>
            <a:r>
              <a:rPr lang="en-US" sz="2800" dirty="0" smtClean="0"/>
              <a:t> forecasts) outputting the results for each cycle and forecast projection.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In manual mode, a user can control these forecast parameters: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weather (ugly) string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cycle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date range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coverage/probability groups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forecast projection hours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locations (Region, WFO, or multiple stations)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Location		CSI		Cases</a:t>
            </a:r>
          </a:p>
          <a:p>
            <a:pPr lvl="1" eaLnBrk="1" hangingPunct="1"/>
            <a:r>
              <a:rPr lang="en-US" smtClean="0"/>
              <a:t>CSI for CONUS and Regions heads the output</a:t>
            </a:r>
          </a:p>
          <a:p>
            <a:pPr lvl="1" eaLnBrk="1" hangingPunct="1"/>
            <a:r>
              <a:rPr lang="en-US" smtClean="0"/>
              <a:t>Followed by individual station and WFO data.</a:t>
            </a:r>
          </a:p>
          <a:p>
            <a:pPr eaLnBrk="1" hangingPunct="1"/>
            <a:r>
              <a:rPr lang="en-US" smtClean="0"/>
              <a:t>At the bottom of text file, individual weather element statistics are printed.</a:t>
            </a:r>
          </a:p>
          <a:p>
            <a:pPr lvl="1" eaLnBrk="1" hangingPunct="1"/>
            <a:r>
              <a:rPr lang="en-US" smtClean="0"/>
              <a:t>WxElement  Hits  False Alarms  Misses</a:t>
            </a:r>
          </a:p>
          <a:p>
            <a:pPr lvl="3" eaLnBrk="1" hangingPunct="1"/>
            <a:r>
              <a:rPr lang="en-US" smtClean="0"/>
              <a:t>Total 500 200 50</a:t>
            </a:r>
          </a:p>
          <a:p>
            <a:pPr lvl="3" eaLnBrk="1" hangingPunct="1"/>
            <a:r>
              <a:rPr lang="en-US" smtClean="0"/>
              <a:t>Rain 200 150 25</a:t>
            </a:r>
          </a:p>
          <a:p>
            <a:pPr lvl="3" eaLnBrk="1" hangingPunct="1"/>
            <a:r>
              <a:rPr lang="en-US" smtClean="0"/>
              <a:t>Snow 200 25 20</a:t>
            </a:r>
          </a:p>
          <a:p>
            <a:pPr lvl="3" eaLnBrk="1" hangingPunct="1"/>
            <a:r>
              <a:rPr lang="en-US" smtClean="0"/>
              <a:t>Fog 100 25 5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633662"/>
          </a:xfrm>
        </p:spPr>
        <p:txBody>
          <a:bodyPr/>
          <a:lstStyle/>
          <a:p>
            <a:pPr eaLnBrk="1" hangingPunct="1"/>
            <a:r>
              <a:rPr lang="en-US" smtClean="0"/>
              <a:t>Knowing the Hits, False Alarms, and Misses, four quality measures can be calculated:</a:t>
            </a:r>
          </a:p>
          <a:p>
            <a:pPr lvl="1" eaLnBrk="1" hangingPunct="1"/>
            <a:r>
              <a:rPr lang="en-US" smtClean="0"/>
              <a:t>Probability of Detection (POD) 	= A/(A+C)</a:t>
            </a:r>
          </a:p>
          <a:p>
            <a:pPr lvl="1" eaLnBrk="1" hangingPunct="1"/>
            <a:r>
              <a:rPr lang="en-US" smtClean="0"/>
              <a:t>False Alarm Ratio (FAR)		= B/(A+B)</a:t>
            </a:r>
          </a:p>
          <a:p>
            <a:pPr lvl="1" eaLnBrk="1" hangingPunct="1"/>
            <a:r>
              <a:rPr lang="en-US" smtClean="0"/>
              <a:t>Bias					= (A+B)/(A+C)</a:t>
            </a:r>
          </a:p>
          <a:p>
            <a:pPr lvl="1" eaLnBrk="1" hangingPunct="1"/>
            <a:r>
              <a:rPr lang="en-US" smtClean="0"/>
              <a:t>CSI					= A/(A+B+C)</a:t>
            </a:r>
          </a:p>
          <a:p>
            <a:pPr lvl="1"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Displaying the Output</a:t>
            </a:r>
            <a:endParaRPr lang="en-US" dirty="0"/>
          </a:p>
        </p:txBody>
      </p:sp>
      <p:pic>
        <p:nvPicPr>
          <p:cNvPr id="21508" name="Picture 3" descr="C:\Users\paul.fajman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4038600"/>
            <a:ext cx="39544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52400" y="4121150"/>
            <a:ext cx="47244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600"/>
              <a:t>These commonly used measures are mathematically related and can be geometrically represented on the same diagram.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Displaying the Output</a:t>
            </a:r>
            <a:endParaRPr lang="en-US" dirty="0"/>
          </a:p>
        </p:txBody>
      </p:sp>
      <p:pic>
        <p:nvPicPr>
          <p:cNvPr id="22531" name="Picture 2" descr="C:\Users\paul.fajman\Documents\Before_Lightning\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248525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810000" y="6049963"/>
            <a:ext cx="1828800" cy="3810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8200" y="2341563"/>
            <a:ext cx="381000" cy="25908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66913" y="1201738"/>
            <a:ext cx="457200" cy="2286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86038" y="1201738"/>
            <a:ext cx="457200" cy="2286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72400" y="3522663"/>
            <a:ext cx="457200" cy="2286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705725" y="1201738"/>
            <a:ext cx="457200" cy="2286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791200" y="1201738"/>
            <a:ext cx="457200" cy="2286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511675" y="1196975"/>
            <a:ext cx="457200" cy="2286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195638" y="1201738"/>
            <a:ext cx="457200" cy="2286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289550" y="5257800"/>
            <a:ext cx="381000" cy="3048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858000" y="2771775"/>
            <a:ext cx="381000" cy="314325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32488" y="4191000"/>
            <a:ext cx="381000" cy="314325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248400" y="3667125"/>
            <a:ext cx="381000" cy="315913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553200" y="3206750"/>
            <a:ext cx="381000" cy="315913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600700" y="4708525"/>
            <a:ext cx="381000" cy="315913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191375" y="2389188"/>
            <a:ext cx="381000" cy="315912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391400" y="1981200"/>
            <a:ext cx="381000" cy="315913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496175" y="1562100"/>
            <a:ext cx="381000" cy="314325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9263" y="1692275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BIAS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53050" y="3667125"/>
            <a:ext cx="47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CSI</a:t>
            </a:r>
          </a:p>
        </p:txBody>
      </p:sp>
      <p:sp>
        <p:nvSpPr>
          <p:cNvPr id="22552" name="TextBox 1"/>
          <p:cNvSpPr txBox="1">
            <a:spLocks noChangeArrowheads="1"/>
          </p:cNvSpPr>
          <p:nvPr/>
        </p:nvSpPr>
        <p:spPr bwMode="auto">
          <a:xfrm>
            <a:off x="1576388" y="5410200"/>
            <a:ext cx="6424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http://journals.ametsoc.org/doi/pdf/10.1175/2008WAF2222159.1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6550" y="941388"/>
            <a:ext cx="1384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Overforecast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59688" y="936625"/>
            <a:ext cx="798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Skillful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22288" y="6029325"/>
            <a:ext cx="1198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Not Skillful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3175" y="5972175"/>
            <a:ext cx="1520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Underforecast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9375" y="3175000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Many</a:t>
            </a:r>
          </a:p>
          <a:p>
            <a:pPr algn="ctr" eaLnBrk="1" hangingPunct="1"/>
            <a:r>
              <a:rPr lang="en-US"/>
              <a:t>False</a:t>
            </a:r>
          </a:p>
          <a:p>
            <a:pPr algn="ctr" eaLnBrk="1" hangingPunct="1"/>
            <a:r>
              <a:rPr lang="en-US"/>
              <a:t>Alarms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237538" y="3175000"/>
            <a:ext cx="835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No</a:t>
            </a:r>
          </a:p>
          <a:p>
            <a:pPr algn="ctr" eaLnBrk="1" hangingPunct="1"/>
            <a:r>
              <a:rPr lang="en-US"/>
              <a:t>False</a:t>
            </a:r>
          </a:p>
          <a:p>
            <a:pPr algn="ctr" eaLnBrk="1" hangingPunct="1"/>
            <a:r>
              <a:rPr lang="en-US"/>
              <a:t>Alarms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03688" y="827088"/>
            <a:ext cx="1228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Never Miss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67175" y="6442075"/>
            <a:ext cx="1314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Always Miss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7" grpId="0"/>
      <p:bldP spid="7" grpId="1"/>
      <p:bldP spid="26" grpId="0"/>
      <p:bldP spid="26" grpId="1"/>
      <p:bldP spid="22552" grpId="0"/>
      <p:bldP spid="2" grpId="0"/>
      <p:bldP spid="16" grpId="0"/>
      <p:bldP spid="24" grpId="0"/>
      <p:bldP spid="25" grpId="0"/>
      <p:bldP spid="27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23069" y="1905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Results (Cool Season </a:t>
            </a:r>
            <a:br>
              <a:rPr lang="en-US" dirty="0" smtClean="0"/>
            </a:br>
            <a:r>
              <a:rPr lang="en-US" dirty="0" smtClean="0"/>
              <a:t>Jan-Mar/2010 and Oct-Dec/2010)</a:t>
            </a:r>
          </a:p>
        </p:txBody>
      </p:sp>
      <p:pic>
        <p:nvPicPr>
          <p:cNvPr id="23556" name="Picture 4" descr="C:\Users\paul.fajman\Documents\After_20km_1h_Lightning\cool_sea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66138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267200" y="1524000"/>
            <a:ext cx="374650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30525" y="1647825"/>
            <a:ext cx="376238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95400" y="2971800"/>
            <a:ext cx="374650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71600" y="3810000"/>
            <a:ext cx="374650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708275" y="1333500"/>
            <a:ext cx="374650" cy="476250"/>
          </a:xfrm>
          <a:prstGeom prst="ellipse">
            <a:avLst/>
          </a:prstGeom>
          <a:noFill/>
          <a:ln w="38100" cmpd="sng"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754188" y="1763713"/>
            <a:ext cx="374650" cy="474662"/>
          </a:xfrm>
          <a:prstGeom prst="ellipse">
            <a:avLst/>
          </a:prstGeom>
          <a:noFill/>
          <a:ln w="38100" cmpd="sng"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125538" y="3762375"/>
            <a:ext cx="376237" cy="476250"/>
          </a:xfrm>
          <a:prstGeom prst="ellipse">
            <a:avLst/>
          </a:prstGeom>
          <a:noFill/>
          <a:ln w="38100" cmpd="sng"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419600" y="1309688"/>
            <a:ext cx="374650" cy="476250"/>
          </a:xfrm>
          <a:prstGeom prst="ellipse">
            <a:avLst/>
          </a:prstGeom>
          <a:noFill/>
          <a:ln w="38100" cmpd="sng"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76800" y="1333500"/>
            <a:ext cx="374650" cy="476250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429000" y="1247775"/>
            <a:ext cx="374650" cy="476250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209800" y="1300163"/>
            <a:ext cx="374650" cy="474662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479550" y="1274763"/>
            <a:ext cx="376238" cy="476250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276600" y="3416300"/>
            <a:ext cx="450850" cy="47466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209800" y="3429000"/>
            <a:ext cx="450850" cy="47625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903413" y="2438400"/>
            <a:ext cx="452437" cy="47625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558925" y="1600200"/>
            <a:ext cx="452438" cy="47625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17110" y="1997396"/>
            <a:ext cx="376238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1" grpId="0" animBg="1"/>
      <p:bldP spid="2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paul.fajman\Documents\After_20km_1h_Lightning\warm_sea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47775"/>
            <a:ext cx="845820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Results (Warm Season</a:t>
            </a:r>
            <a:br>
              <a:rPr lang="en-US" dirty="0" smtClean="0"/>
            </a:br>
            <a:r>
              <a:rPr lang="en-US" dirty="0" smtClean="0"/>
              <a:t>Apr – Aug 2010)</a:t>
            </a:r>
          </a:p>
        </p:txBody>
      </p:sp>
      <p:sp>
        <p:nvSpPr>
          <p:cNvPr id="2" name="Oval 1"/>
          <p:cNvSpPr/>
          <p:nvPr/>
        </p:nvSpPr>
        <p:spPr>
          <a:xfrm>
            <a:off x="3598863" y="1473200"/>
            <a:ext cx="374650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62200" y="1503363"/>
            <a:ext cx="374650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19200" y="3221038"/>
            <a:ext cx="374650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31875" y="3041650"/>
            <a:ext cx="374650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28750" y="1724025"/>
            <a:ext cx="374650" cy="476250"/>
          </a:xfrm>
          <a:prstGeom prst="ellipse">
            <a:avLst/>
          </a:prstGeom>
          <a:noFill/>
          <a:ln w="38100" cmpd="sng"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90600" y="3279775"/>
            <a:ext cx="374650" cy="476250"/>
          </a:xfrm>
          <a:prstGeom prst="ellipse">
            <a:avLst/>
          </a:prstGeom>
          <a:noFill/>
          <a:ln w="38100" cmpd="sng"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786188" y="1630363"/>
            <a:ext cx="374650" cy="476250"/>
          </a:xfrm>
          <a:prstGeom prst="ellipse">
            <a:avLst/>
          </a:prstGeom>
          <a:noFill/>
          <a:ln w="38100" cmpd="sng"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438400" y="1247775"/>
            <a:ext cx="374650" cy="476250"/>
          </a:xfrm>
          <a:prstGeom prst="ellipse">
            <a:avLst/>
          </a:prstGeom>
          <a:noFill/>
          <a:ln w="38100" cmpd="sng"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830638" y="1209675"/>
            <a:ext cx="374650" cy="476250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17750" y="1885950"/>
            <a:ext cx="376238" cy="476250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593850" y="1824038"/>
            <a:ext cx="376238" cy="474662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052513" y="2667000"/>
            <a:ext cx="376237" cy="476250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157538" y="1724025"/>
            <a:ext cx="450850" cy="47625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212975" y="1466850"/>
            <a:ext cx="450850" cy="47625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517650" y="1485900"/>
            <a:ext cx="452438" cy="47625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066800" y="1503363"/>
            <a:ext cx="450850" cy="47466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524693" y="1978025"/>
            <a:ext cx="374650" cy="3810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2" animBg="1"/>
      <p:bldP spid="22" grpId="0" animBg="1"/>
      <p:bldP spid="22" grpId="2" animBg="1"/>
      <p:bldP spid="23" grpId="0" animBg="1"/>
      <p:bldP spid="23" grpId="2" animBg="1"/>
      <p:bldP spid="24" grpId="0" animBg="1"/>
      <p:bldP spid="24" grpId="2" animBg="1"/>
      <p:bldP spid="20" grpId="0" animBg="1"/>
      <p:bldP spid="2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Thunderstorm forecast scores improved considerably with convective observations</a:t>
            </a:r>
          </a:p>
          <a:p>
            <a:r>
              <a:rPr lang="en-US" dirty="0" smtClean="0"/>
              <a:t>Cool season had higher CSI for all probability groups.</a:t>
            </a:r>
          </a:p>
          <a:p>
            <a:r>
              <a:rPr lang="en-US" dirty="0" smtClean="0"/>
              <a:t>Warm season had more cases in every </a:t>
            </a:r>
            <a:r>
              <a:rPr lang="en-US" dirty="0" err="1" smtClean="0"/>
              <a:t>prob</a:t>
            </a:r>
            <a:r>
              <a:rPr lang="en-US" dirty="0" smtClean="0"/>
              <a:t> group, except 75-100% and non-QPF probabilities.</a:t>
            </a:r>
          </a:p>
          <a:p>
            <a:r>
              <a:rPr lang="en-US" dirty="0" smtClean="0"/>
              <a:t>Rarer events (freezing rain, freezing drizzle, ice pellets) don’t verify very well at any probability group.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Verify GMOS at points</a:t>
            </a:r>
          </a:p>
          <a:p>
            <a:r>
              <a:rPr lang="en-US" smtClean="0"/>
              <a:t>Compare GMOS vs. NDFD</a:t>
            </a:r>
          </a:p>
          <a:p>
            <a:r>
              <a:rPr lang="en-US" smtClean="0"/>
              <a:t>Add ability to handle a matched sample of cases for any number of forecast sources</a:t>
            </a:r>
          </a:p>
          <a:p>
            <a:r>
              <a:rPr lang="en-US" smtClean="0"/>
              <a:t>Add POD and FAR to text output.</a:t>
            </a:r>
          </a:p>
          <a:p>
            <a:r>
              <a:rPr lang="en-US" smtClean="0"/>
              <a:t>Automate the entire process from data ingest to production of plots.</a:t>
            </a:r>
          </a:p>
          <a:p>
            <a:r>
              <a:rPr lang="en-US" smtClean="0"/>
              <a:t>Verify more seasons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NDFD ugly string</a:t>
            </a:r>
          </a:p>
          <a:p>
            <a:r>
              <a:rPr lang="en-US" smtClean="0"/>
              <a:t>NDFD Forecasts and encoding</a:t>
            </a:r>
          </a:p>
          <a:p>
            <a:r>
              <a:rPr lang="en-US" smtClean="0"/>
              <a:t>Observations</a:t>
            </a:r>
          </a:p>
          <a:p>
            <a:r>
              <a:rPr lang="en-US" smtClean="0"/>
              <a:t>Assumptions</a:t>
            </a:r>
          </a:p>
          <a:p>
            <a:r>
              <a:rPr lang="en-US" smtClean="0"/>
              <a:t>Output, Scores and Display</a:t>
            </a:r>
          </a:p>
          <a:p>
            <a:r>
              <a:rPr lang="en-US" smtClean="0"/>
              <a:t>Results</a:t>
            </a:r>
          </a:p>
          <a:p>
            <a:r>
              <a:rPr lang="en-US" smtClean="0"/>
              <a:t>Future 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Table of 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aul.fajman\Documents\After_20km_1h_Lightning\cool_sea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530" y="-1"/>
            <a:ext cx="5358600" cy="3382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530" y="3429000"/>
            <a:ext cx="5398689" cy="340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342868" y="19456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69494" y="3790543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05251" y="3505200"/>
            <a:ext cx="257349" cy="2853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09257" y="3429000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1600201"/>
            <a:ext cx="186011" cy="304800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8200" y="352627"/>
            <a:ext cx="228600" cy="276429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76200"/>
            <a:ext cx="228600" cy="304799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1149" y="5132961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12134" y="151996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57481" y="5494504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98953" y="4648200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47312" y="3971314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07653" y="1609929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60205" y="1056667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59255" y="437339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76370" y="258597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86400" y="3685971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00557" y="3647871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629400" y="76200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978433" y="3468670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861539" y="3505200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710912" y="3543199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483509" y="39720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982401" y="59126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5730492" y="25536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575025" y="3653850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644365" y="1392223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432615" y="3767084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4674371" y="4166763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864856" y="4983534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5257800" y="5203842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539791" y="233548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4722446" y="757813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939337" y="1439155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199338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Cool Season 00Z</a:t>
            </a:r>
            <a:endParaRPr lang="en-US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4846499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Cool Season 12Z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71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C:\Users\paul.fajman\Documents\After_20km_1h_Lightning\00warm_sea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277" y="-11348"/>
            <a:ext cx="5343402" cy="336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299" name="Picture 3" descr="C:\Users\paul.fajman\Documents\After_20km_1h_Lightning\12warm_sea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277" y="3503579"/>
            <a:ext cx="531136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199338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Warm Season 00Z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846499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Warm Season 12Z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5839896" y="76200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152400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457200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198" y="1089647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199" y="5638800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7200" y="4409871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3816481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29200" y="3647869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15000" y="3647870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84743" y="1206382"/>
            <a:ext cx="235089" cy="28534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209329" y="1232318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02287" y="256971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46743" y="-28372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95383" y="209953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202410" y="4846499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03533" y="3776762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053738" y="3469532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902378" y="3467097"/>
            <a:ext cx="186011" cy="361543"/>
          </a:xfrm>
          <a:prstGeom prst="ellipse">
            <a:avLst/>
          </a:prstGeom>
          <a:noFill/>
          <a:ln w="28575" cmpd="sng">
            <a:solidFill>
              <a:srgbClr val="0064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017804" y="-4104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053894" y="393154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612474" y="345228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267198" y="917137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373031" y="5360600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602746" y="4179498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233408" y="4038398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6074985" y="4022998"/>
            <a:ext cx="198692" cy="282201"/>
          </a:xfrm>
          <a:prstGeom prst="ellipse">
            <a:avLst/>
          </a:prstGeom>
          <a:noFill/>
          <a:ln w="38100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5572590" y="301017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996639" y="161531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515440" y="121596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230621" y="107544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339351" y="3641114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711820" y="3590117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010830" y="3590117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246737" y="3739544"/>
            <a:ext cx="284819" cy="2988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2971800"/>
          </a:xfrm>
        </p:spPr>
        <p:txBody>
          <a:bodyPr/>
          <a:lstStyle/>
          <a:p>
            <a:pPr eaLnBrk="1" hangingPunct="1"/>
            <a:r>
              <a:rPr lang="en-US" smtClean="0"/>
              <a:t>Weather element has 5 parts: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Coverage/Probability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Weather Type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Intensity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Visibility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Attributes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Combine those 5 parts to form the ugly string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an ugly string?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0085"/>
              </p:ext>
            </p:extLst>
          </p:nvPr>
        </p:nvGraphicFramePr>
        <p:xfrm>
          <a:off x="304800" y="4038600"/>
          <a:ext cx="8610600" cy="264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3429000"/>
              </a:tblGrid>
              <a:tr h="4088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Sample Weather String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Meaning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08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&lt;</a:t>
                      </a:r>
                      <a:r>
                        <a:rPr lang="en-US" sz="1800" dirty="0" err="1" smtClean="0"/>
                        <a:t>NoCov</a:t>
                      </a:r>
                      <a:r>
                        <a:rPr lang="en-US" sz="1800" dirty="0" smtClean="0"/>
                        <a:t>&gt;:&lt;</a:t>
                      </a:r>
                      <a:r>
                        <a:rPr lang="en-US" sz="1800" dirty="0" err="1" smtClean="0"/>
                        <a:t>NoWx</a:t>
                      </a:r>
                      <a:r>
                        <a:rPr lang="en-US" sz="1800" dirty="0" smtClean="0"/>
                        <a:t>&gt;:&lt;</a:t>
                      </a:r>
                      <a:r>
                        <a:rPr lang="en-US" sz="1800" dirty="0" err="1" smtClean="0"/>
                        <a:t>NoInten</a:t>
                      </a:r>
                      <a:r>
                        <a:rPr lang="en-US" sz="1800" dirty="0" smtClean="0"/>
                        <a:t>&gt;:&lt;</a:t>
                      </a:r>
                      <a:r>
                        <a:rPr lang="en-US" sz="1800" dirty="0" err="1" smtClean="0"/>
                        <a:t>No</a:t>
                      </a:r>
                      <a:r>
                        <a:rPr lang="en-US" sz="1800" baseline="0" dirty="0" err="1" smtClean="0"/>
                        <a:t>Vis</a:t>
                      </a:r>
                      <a:r>
                        <a:rPr lang="en-US" sz="1800" baseline="0" dirty="0" smtClean="0"/>
                        <a:t>&gt;:</a:t>
                      </a:r>
                      <a:endParaRPr lang="en-US" sz="18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Weather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Def:R</a:t>
                      </a:r>
                      <a:r>
                        <a:rPr lang="en-US" sz="1800" dirty="0" smtClean="0"/>
                        <a:t>:+:4SM: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Definite heavy</a:t>
                      </a:r>
                      <a:r>
                        <a:rPr lang="en-US" sz="1800" baseline="0" dirty="0" smtClean="0"/>
                        <a:t> rain, visibility at 4 statute miles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1188578">
                <a:tc>
                  <a:txBody>
                    <a:bodyPr/>
                    <a:lstStyle/>
                    <a:p>
                      <a:r>
                        <a:rPr lang="en-US" sz="1800" u="none" dirty="0" err="1" smtClean="0"/>
                        <a:t>Lkly:S:m</a:t>
                      </a:r>
                      <a:r>
                        <a:rPr lang="en-US" sz="1800" u="none" dirty="0" smtClean="0"/>
                        <a:t>:&lt;</a:t>
                      </a:r>
                      <a:r>
                        <a:rPr lang="en-US" sz="1800" u="none" dirty="0" err="1" smtClean="0"/>
                        <a:t>NoVis</a:t>
                      </a:r>
                      <a:r>
                        <a:rPr lang="en-US" sz="1800" u="none" dirty="0" smtClean="0"/>
                        <a:t>&gt;:^</a:t>
                      </a:r>
                      <a:r>
                        <a:rPr lang="en-US" sz="1800" u="none" dirty="0" err="1" smtClean="0"/>
                        <a:t>Chc:ZR</a:t>
                      </a:r>
                      <a:r>
                        <a:rPr lang="en-US" sz="1800" u="none" dirty="0" smtClean="0"/>
                        <a:t>:-:&lt;</a:t>
                      </a:r>
                      <a:r>
                        <a:rPr lang="en-US" sz="1800" u="none" dirty="0" err="1" smtClean="0"/>
                        <a:t>NoVis</a:t>
                      </a:r>
                      <a:r>
                        <a:rPr lang="en-US" sz="1800" u="none" dirty="0" smtClean="0"/>
                        <a:t>&gt;:</a:t>
                      </a:r>
                    </a:p>
                    <a:p>
                      <a:r>
                        <a:rPr lang="en-US" sz="1800" u="none" dirty="0" smtClean="0"/>
                        <a:t>^</a:t>
                      </a:r>
                      <a:r>
                        <a:rPr lang="en-US" sz="1800" u="none" dirty="0" err="1" smtClean="0"/>
                        <a:t>Chc:IP</a:t>
                      </a:r>
                      <a:r>
                        <a:rPr lang="en-US" sz="1800" u="none" dirty="0" smtClean="0"/>
                        <a:t>:-:&lt;</a:t>
                      </a:r>
                      <a:r>
                        <a:rPr lang="en-US" sz="1800" u="none" dirty="0" err="1" smtClean="0"/>
                        <a:t>NoVis</a:t>
                      </a:r>
                      <a:r>
                        <a:rPr lang="en-US" sz="1800" u="none" dirty="0" smtClean="0"/>
                        <a:t>&gt;:</a:t>
                      </a:r>
                    </a:p>
                    <a:p>
                      <a:r>
                        <a:rPr lang="en-US" sz="1800" u="none" dirty="0" smtClean="0"/>
                        <a:t>^</a:t>
                      </a:r>
                      <a:r>
                        <a:rPr lang="en-US" sz="1800" u="none" dirty="0" err="1" smtClean="0"/>
                        <a:t>Areas:BS</a:t>
                      </a:r>
                      <a:r>
                        <a:rPr lang="en-US" sz="1800" u="none" dirty="0" smtClean="0"/>
                        <a:t>:&lt;</a:t>
                      </a:r>
                      <a:r>
                        <a:rPr lang="en-US" sz="1800" u="none" dirty="0" err="1" smtClean="0"/>
                        <a:t>NoInten</a:t>
                      </a:r>
                      <a:r>
                        <a:rPr lang="en-US" sz="1800" u="none" dirty="0" smtClean="0"/>
                        <a:t>&gt;:&lt;</a:t>
                      </a:r>
                      <a:r>
                        <a:rPr lang="en-US" sz="1800" u="none" dirty="0" err="1" smtClean="0"/>
                        <a:t>NoVis</a:t>
                      </a:r>
                      <a:r>
                        <a:rPr lang="en-US" sz="1800" u="none" dirty="0" smtClean="0"/>
                        <a:t>&gt;:</a:t>
                      </a:r>
                      <a:endParaRPr lang="en-US" sz="1800" u="none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Likely</a:t>
                      </a:r>
                      <a:r>
                        <a:rPr lang="en-US" sz="1800" baseline="0" dirty="0" smtClean="0"/>
                        <a:t> moderate snow, chance light freezing rain, chance light ice pellets, areas of blowing snow</a:t>
                      </a:r>
                      <a:endParaRPr lang="en-US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Forecasts produced on a 5 km grid</a:t>
            </a:r>
          </a:p>
          <a:p>
            <a:pPr lvl="1" eaLnBrk="1" hangingPunct="1"/>
            <a:r>
              <a:rPr lang="en-US" dirty="0" smtClean="0"/>
              <a:t>Extract data (using </a:t>
            </a:r>
            <a:r>
              <a:rPr lang="en-US" dirty="0" err="1" smtClean="0"/>
              <a:t>degrib</a:t>
            </a:r>
            <a:r>
              <a:rPr lang="en-US" dirty="0" smtClean="0"/>
              <a:t>) at points where there are METAR stations.</a:t>
            </a:r>
          </a:p>
          <a:p>
            <a:pPr lvl="1" eaLnBrk="1" hangingPunct="1"/>
            <a:r>
              <a:rPr lang="en-US" dirty="0" smtClean="0"/>
              <a:t>Very specific list of points which have been approved by WFOs</a:t>
            </a:r>
          </a:p>
          <a:p>
            <a:pPr lvl="1" eaLnBrk="1" hangingPunct="1"/>
            <a:r>
              <a:rPr lang="en-US" dirty="0" smtClean="0"/>
              <a:t>At this time, only points are being verified</a:t>
            </a:r>
          </a:p>
          <a:p>
            <a:r>
              <a:rPr lang="en-US" dirty="0" smtClean="0"/>
              <a:t>NDFD forecasts can be updated every hour.</a:t>
            </a:r>
          </a:p>
          <a:p>
            <a:r>
              <a:rPr lang="en-US" dirty="0" smtClean="0"/>
              <a:t>Forecasts are valid from the top of the hour until 59 </a:t>
            </a:r>
            <a:r>
              <a:rPr lang="en-US" dirty="0" smtClean="0"/>
              <a:t>minutes </a:t>
            </a:r>
            <a:r>
              <a:rPr lang="en-US" dirty="0" smtClean="0"/>
              <a:t>past the hour.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NDFD Forecasts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Forecast Encoding</a:t>
            </a:r>
          </a:p>
        </p:txBody>
      </p:sp>
      <p:pic>
        <p:nvPicPr>
          <p:cNvPr id="1331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58875"/>
            <a:ext cx="6629400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forecasts are verified with METAR observations that occur at the top of the hour.</a:t>
            </a:r>
          </a:p>
          <a:p>
            <a:pPr lvl="1" eaLnBrk="1" hangingPunct="1"/>
            <a:r>
              <a:rPr lang="en-US" smtClean="0"/>
              <a:t>There are up to 3 independent weather types reported</a:t>
            </a:r>
          </a:p>
          <a:p>
            <a:pPr lvl="1" eaLnBrk="1" hangingPunct="1"/>
            <a:r>
              <a:rPr lang="en-US" smtClean="0"/>
              <a:t>Verify weather types 206-213 and 215-223</a:t>
            </a:r>
          </a:p>
          <a:p>
            <a:pPr eaLnBrk="1" hangingPunct="1"/>
            <a:r>
              <a:rPr lang="en-US" smtClean="0"/>
              <a:t>Thunderstorms are verified with METAR observations and the 20km convective predictand dataset (Charba and Samplatsky) which is a combination of radar data and NLDN.</a:t>
            </a:r>
          </a:p>
          <a:p>
            <a:pPr lvl="1" eaLnBrk="1" hangingPunct="1"/>
            <a:r>
              <a:rPr lang="en-US" smtClean="0"/>
              <a:t>Observations are reported over a one hour range</a:t>
            </a:r>
          </a:p>
          <a:p>
            <a:pPr lvl="1"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Observations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2209800"/>
          </a:xfrm>
          <a:blipFill rotWithShape="1">
            <a:blip r:embed="rId3"/>
            <a:stretch>
              <a:fillRect t="-248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Verification</a:t>
            </a:r>
          </a:p>
        </p:txBody>
      </p:sp>
      <p:pic>
        <p:nvPicPr>
          <p:cNvPr id="15364" name="Picture 3" descr="C:\Users\paul.fajman\Desktop\Captu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3630613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57800" y="4718050"/>
            <a:ext cx="1192213" cy="388938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450013" y="4902200"/>
            <a:ext cx="533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6991350" y="471805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Ignored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/>
              <a:t>Forecasts</a:t>
            </a:r>
          </a:p>
          <a:p>
            <a:pPr lvl="1" eaLnBrk="1" hangingPunct="1"/>
            <a:r>
              <a:rPr lang="en-US" sz="2000" smtClean="0"/>
              <a:t>1. Forecasts that fall within a chosen probability range and their corresponding observations are used in the computation of the threat score.</a:t>
            </a:r>
          </a:p>
          <a:p>
            <a:pPr lvl="1" eaLnBrk="1" hangingPunct="1"/>
            <a:r>
              <a:rPr lang="en-US" sz="2000" smtClean="0"/>
              <a:t>2.  Observations that have a corresponding valid forecast and were missed will count as both a false alarm and a miss.  For example, if snow was forecasted and rain was observed, the event would be counted as a false alarm for the snow forecast and a miss for the rain.  </a:t>
            </a:r>
          </a:p>
          <a:p>
            <a:pPr lvl="1" eaLnBrk="1" hangingPunct="1"/>
            <a:r>
              <a:rPr lang="en-US" sz="2000" smtClean="0"/>
              <a:t>3.  Frost, freezing spray, water spouts, and snow grain forecasts were considered no weather forecasts. 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43462"/>
          </a:xfrm>
        </p:spPr>
        <p:txBody>
          <a:bodyPr/>
          <a:lstStyle/>
          <a:p>
            <a:pPr eaLnBrk="1" hangingPunct="1"/>
            <a:r>
              <a:rPr lang="en-US" sz="2800" smtClean="0"/>
              <a:t>Constrained by what is reported in the METARs and how those data are processed</a:t>
            </a:r>
          </a:p>
          <a:p>
            <a:pPr eaLnBrk="1" hangingPunct="1"/>
            <a:r>
              <a:rPr lang="en-US" sz="2800" smtClean="0"/>
              <a:t>Observations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1. Multiple weather types can verify various forecast precipitation types. Rain verifies rain, rain shower, and drizzle forecasts and so on.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2. Unknown precipitation verifies rain, rain shower, drizzle, snow, snow shower, ice pellet, freezing rain, and freezing drizzle forecasts.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3. All fog forecasts (normal, freezing, and ice) are verified by any fog observation.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4. Blowing dust or sand forecasts are verified by any observation of blowing dust or sand.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5873</TotalTime>
  <Words>922</Words>
  <Application>Microsoft Office PowerPoint</Application>
  <PresentationFormat>On-screen Show (4:3)</PresentationFormat>
  <Paragraphs>148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NDFD Weather Element  (“ugly string”) Verification</vt:lpstr>
      <vt:lpstr>Table of Contents</vt:lpstr>
      <vt:lpstr>What is an ugly string?</vt:lpstr>
      <vt:lpstr>NDFD Forecasts</vt:lpstr>
      <vt:lpstr>Forecast Encoding</vt:lpstr>
      <vt:lpstr>Observations</vt:lpstr>
      <vt:lpstr>Verification</vt:lpstr>
      <vt:lpstr>Assumptions</vt:lpstr>
      <vt:lpstr>Assumptions</vt:lpstr>
      <vt:lpstr>Assumptions</vt:lpstr>
      <vt:lpstr>The Script</vt:lpstr>
      <vt:lpstr>Output</vt:lpstr>
      <vt:lpstr>Displaying the Output</vt:lpstr>
      <vt:lpstr>Displaying the Output</vt:lpstr>
      <vt:lpstr>Results (Cool Season  Jan-Mar/2010 and Oct-Dec/2010)</vt:lpstr>
      <vt:lpstr>Results (Warm Season Apr – Aug 2010)</vt:lpstr>
      <vt:lpstr>Results</vt:lpstr>
      <vt:lpstr>Future Work</vt:lpstr>
      <vt:lpstr>QUESTIONS?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NDFD Weather  Element Verification</dc:title>
  <dc:creator>Paul Fajman</dc:creator>
  <cp:lastModifiedBy>Paul Fajman</cp:lastModifiedBy>
  <cp:revision>150</cp:revision>
  <dcterms:created xsi:type="dcterms:W3CDTF">2011-03-14T19:29:50Z</dcterms:created>
  <dcterms:modified xsi:type="dcterms:W3CDTF">2011-09-07T15:13:29Z</dcterms:modified>
</cp:coreProperties>
</file>